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9" r:id="rId3"/>
    <p:sldId id="330" r:id="rId4"/>
    <p:sldId id="280" r:id="rId5"/>
    <p:sldId id="273" r:id="rId6"/>
    <p:sldId id="276" r:id="rId7"/>
    <p:sldId id="282" r:id="rId8"/>
    <p:sldId id="281" r:id="rId9"/>
    <p:sldId id="331" r:id="rId10"/>
    <p:sldId id="296" r:id="rId11"/>
    <p:sldId id="288" r:id="rId12"/>
    <p:sldId id="295" r:id="rId13"/>
    <p:sldId id="299" r:id="rId14"/>
    <p:sldId id="298" r:id="rId15"/>
    <p:sldId id="297" r:id="rId16"/>
    <p:sldId id="300" r:id="rId17"/>
    <p:sldId id="301" r:id="rId18"/>
    <p:sldId id="302" r:id="rId19"/>
    <p:sldId id="303" r:id="rId20"/>
    <p:sldId id="304" r:id="rId21"/>
    <p:sldId id="305" r:id="rId22"/>
    <p:sldId id="293" r:id="rId23"/>
    <p:sldId id="290" r:id="rId24"/>
    <p:sldId id="294" r:id="rId25"/>
    <p:sldId id="291" r:id="rId26"/>
    <p:sldId id="292" r:id="rId27"/>
    <p:sldId id="314" r:id="rId28"/>
    <p:sldId id="307" r:id="rId29"/>
    <p:sldId id="308" r:id="rId30"/>
    <p:sldId id="289" r:id="rId31"/>
    <p:sldId id="312" r:id="rId32"/>
    <p:sldId id="311" r:id="rId33"/>
    <p:sldId id="310" r:id="rId34"/>
    <p:sldId id="313" r:id="rId35"/>
    <p:sldId id="320" r:id="rId36"/>
    <p:sldId id="316" r:id="rId37"/>
    <p:sldId id="315" r:id="rId38"/>
    <p:sldId id="327" r:id="rId39"/>
    <p:sldId id="317" r:id="rId40"/>
    <p:sldId id="334" r:id="rId41"/>
    <p:sldId id="321" r:id="rId42"/>
    <p:sldId id="274" r:id="rId43"/>
    <p:sldId id="277" r:id="rId44"/>
    <p:sldId id="279" r:id="rId45"/>
    <p:sldId id="322" r:id="rId46"/>
    <p:sldId id="32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64721203-0684-4B9C-9DF3-188FC362A3C6}">
          <p14:sldIdLst>
            <p14:sldId id="256"/>
          </p14:sldIdLst>
        </p14:section>
        <p14:section name="Introducción" id="{5E557596-D5E6-466A-AB5A-52E0766B2A16}">
          <p14:sldIdLst>
            <p14:sldId id="329"/>
            <p14:sldId id="330"/>
            <p14:sldId id="280"/>
            <p14:sldId id="273"/>
            <p14:sldId id="276"/>
            <p14:sldId id="282"/>
            <p14:sldId id="281"/>
            <p14:sldId id="331"/>
            <p14:sldId id="296"/>
            <p14:sldId id="288"/>
            <p14:sldId id="295"/>
            <p14:sldId id="299"/>
            <p14:sldId id="298"/>
            <p14:sldId id="297"/>
            <p14:sldId id="300"/>
            <p14:sldId id="301"/>
            <p14:sldId id="302"/>
            <p14:sldId id="303"/>
            <p14:sldId id="304"/>
            <p14:sldId id="305"/>
            <p14:sldId id="293"/>
            <p14:sldId id="290"/>
            <p14:sldId id="294"/>
            <p14:sldId id="291"/>
            <p14:sldId id="292"/>
            <p14:sldId id="314"/>
            <p14:sldId id="307"/>
            <p14:sldId id="308"/>
            <p14:sldId id="289"/>
            <p14:sldId id="312"/>
            <p14:sldId id="311"/>
            <p14:sldId id="310"/>
            <p14:sldId id="313"/>
            <p14:sldId id="320"/>
            <p14:sldId id="316"/>
            <p14:sldId id="315"/>
            <p14:sldId id="327"/>
            <p14:sldId id="317"/>
            <p14:sldId id="334"/>
          </p14:sldIdLst>
        </p14:section>
        <p14:section name="___________________________________" id="{BF72CE92-CD04-4325-8C6C-5E58BA992A2E}">
          <p14:sldIdLst>
            <p14:sldId id="321"/>
            <p14:sldId id="274"/>
            <p14:sldId id="277"/>
            <p14:sldId id="279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32" y="5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0" lvl="0" indent="0">
              <a:buNone/>
            </a:pPr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5BB82789-11C4-4E51-8C7A-05F2C92603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722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9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4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59F02CE5-8DEA-4E93-B1A1-F45FB0BFBF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423769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texto +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BD6230F-E749-490A-971C-BD6065A62275}"/>
              </a:ext>
            </a:extLst>
          </p:cNvPr>
          <p:cNvSpPr/>
          <p:nvPr userDrawn="1"/>
        </p:nvSpPr>
        <p:spPr>
          <a:xfrm>
            <a:off x="1000034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91753" y="558702"/>
            <a:ext cx="4958499" cy="511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4737BA11-3ED0-471B-B4F6-26C8EF4FA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0975" y="558702"/>
            <a:ext cx="3556000" cy="5112000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s-ES" dirty="0"/>
              <a:t>Texto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5C097AF-ABF3-4DC6-8B12-1A1AE149A5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53931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BA7A02B-16C3-443D-90C1-31D3A882B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986"/>
          <a:stretch/>
        </p:blipFill>
        <p:spPr>
          <a:xfrm>
            <a:off x="340488" y="336550"/>
            <a:ext cx="334312" cy="666000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</p:spTree>
    <p:extLst>
      <p:ext uri="{BB962C8B-B14F-4D97-AF65-F5344CB8AC3E}">
        <p14:creationId xmlns:p14="http://schemas.microsoft.com/office/powerpoint/2010/main" val="273182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err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9104E67-FEC0-4937-86B6-EA1F36931DCA}"/>
              </a:ext>
            </a:extLst>
          </p:cNvPr>
          <p:cNvSpPr/>
          <p:nvPr userDrawn="1"/>
        </p:nvSpPr>
        <p:spPr>
          <a:xfrm>
            <a:off x="996950" y="0"/>
            <a:ext cx="95313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733425"/>
          </a:xfrm>
        </p:spPr>
        <p:txBody>
          <a:bodyPr>
            <a:normAutofit/>
          </a:bodyPr>
          <a:lstStyle>
            <a:lvl1pPr>
              <a:buNone/>
              <a:defRPr sz="32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0" name="Marcador de texto 18">
            <a:extLst>
              <a:ext uri="{FF2B5EF4-FFF2-40B4-BE49-F238E27FC236}">
                <a16:creationId xmlns:a16="http://schemas.microsoft.com/office/drawing/2014/main" id="{BC10F1D4-9B3A-4070-85AE-852D01EB87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66850" y="4398684"/>
            <a:ext cx="2916614" cy="18973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4F520BC2-737B-4755-A863-2D0189F8C8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650" y="4398685"/>
            <a:ext cx="2916614" cy="236816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Contacto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7F1717C6-9423-481E-97C0-34006658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6650" y="4754284"/>
            <a:ext cx="2916614" cy="1541741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Nombre</a:t>
            </a:r>
          </a:p>
          <a:p>
            <a:pPr lvl="0"/>
            <a:r>
              <a:rPr lang="es-ES" dirty="0"/>
              <a:t>Email</a:t>
            </a:r>
          </a:p>
          <a:p>
            <a:pPr lvl="0"/>
            <a:r>
              <a:rPr lang="es-ES" dirty="0"/>
              <a:t>Teléfono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Dirección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BFFEF0D-245B-41FC-B4E2-B9ABC88A7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bg1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0238106-741A-4343-90E6-82C2CBE98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60220" cy="666750"/>
          </a:xfrm>
          <a:prstGeom prst="rect">
            <a:avLst/>
          </a:prstGeom>
        </p:spPr>
      </p:pic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37F9EF86-11D1-4A0E-BC64-2CCE6CDCA0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076839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4429082-4295-45FF-823F-22B51F167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DD3CFC1-DCFB-4139-B6D8-AB083ACA62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25075" y="0"/>
            <a:ext cx="2066925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A2BF2215-90BC-448C-8958-CA365B8855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6263526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8012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54D0BAB-CB61-41AB-A5AE-9A981BE4C481}"/>
              </a:ext>
            </a:extLst>
          </p:cNvPr>
          <p:cNvSpPr/>
          <p:nvPr userDrawn="1"/>
        </p:nvSpPr>
        <p:spPr>
          <a:xfrm>
            <a:off x="0" y="0"/>
            <a:ext cx="2466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B35EEA6-763C-4C44-890C-4530FC7786E8}"/>
              </a:ext>
            </a:extLst>
          </p:cNvPr>
          <p:cNvSpPr/>
          <p:nvPr userDrawn="1"/>
        </p:nvSpPr>
        <p:spPr>
          <a:xfrm rot="5400000">
            <a:off x="5522492" y="-3055892"/>
            <a:ext cx="2762716" cy="887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93194-EF66-43F8-90AF-7DBDE5776A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20838" y="549275"/>
            <a:ext cx="4658264" cy="1141502"/>
          </a:xfrm>
        </p:spPr>
        <p:txBody>
          <a:bodyPr anchor="b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br>
              <a:rPr lang="en-US" dirty="0"/>
            </a:br>
            <a:r>
              <a:rPr lang="en-US" dirty="0"/>
              <a:t>2ª </a:t>
            </a:r>
            <a:r>
              <a:rPr lang="en-US" dirty="0" err="1"/>
              <a:t>línea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0B5A-AEEB-4475-A19E-BA45FD9D2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20838" y="1859707"/>
            <a:ext cx="4658264" cy="324000"/>
          </a:xfr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GB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AE786B6A-5A8F-435A-8494-DC494CC8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20988" y="2155825"/>
            <a:ext cx="4657725" cy="324000"/>
          </a:xfrm>
        </p:spPr>
        <p:txBody>
          <a:bodyPr vert="horz" lIns="0" tIns="45720" rIns="91440" bIns="45720" rtlCol="0" anchor="ctr">
            <a:noAutofit/>
          </a:bodyPr>
          <a:lstStyle>
            <a:lvl1pPr>
              <a:buNone/>
              <a:defRPr lang="es-ES" sz="1800" smtClean="0">
                <a:solidFill>
                  <a:schemeClr val="accent2"/>
                </a:solidFill>
              </a:defRPr>
            </a:lvl1pPr>
            <a:lvl2pPr>
              <a:defRPr lang="es-ES" sz="2000" smtClean="0"/>
            </a:lvl2pPr>
            <a:lvl3pPr>
              <a:defRPr lang="es-ES" sz="1800" smtClean="0"/>
            </a:lvl3pPr>
            <a:lvl4pPr>
              <a:defRPr lang="es-ES" sz="1600" smtClean="0"/>
            </a:lvl4pPr>
            <a:lvl5pPr>
              <a:defRPr lang="es-ES" sz="1600"/>
            </a:lvl5pPr>
          </a:lstStyle>
          <a:p>
            <a:pPr marL="228600" lvl="0" indent="-228600"/>
            <a:r>
              <a:rPr lang="es-ES" dirty="0"/>
              <a:t>Nombre profesor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50432BD-C415-444B-87D5-15422461A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8" y="336550"/>
            <a:ext cx="1758240" cy="666000"/>
          </a:xfrm>
          <a:prstGeom prst="rect">
            <a:avLst/>
          </a:prstGeom>
        </p:spPr>
      </p:pic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32FBFA23-2989-401A-BD54-022372E1A6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66415"/>
            <a:ext cx="12191999" cy="4104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1F950E50-9D14-4F20-BE79-A8443DAED3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0488" y="2110493"/>
            <a:ext cx="1688400" cy="370800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344209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p + 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69213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69213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87AE1E16-2B96-4F7B-BFB0-FAE2642917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176675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p + imagen iz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3E6B45C-1B52-4ADE-ACA8-6CF862CB8B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0034" y="0"/>
            <a:ext cx="4570412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D4AC8480-B2FD-4221-832E-B399D95EDE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0034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91D73-7CC1-449B-8580-6365B13DF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1531" y="558801"/>
            <a:ext cx="5521864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6AB8-4B24-4136-B712-7F02DDE43C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1530" y="2078965"/>
            <a:ext cx="5521864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EDB27E3-41D0-4C7B-B3CE-804947137516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061529" y="1176788"/>
            <a:ext cx="5521863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6C8BBA2A-CB60-444D-8617-04218B08D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1528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277123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5DF8EDC-D112-4340-ADF1-297B4863C834}"/>
              </a:ext>
            </a:extLst>
          </p:cNvPr>
          <p:cNvSpPr/>
          <p:nvPr userDrawn="1"/>
        </p:nvSpPr>
        <p:spPr>
          <a:xfrm>
            <a:off x="5570446" y="0"/>
            <a:ext cx="6621554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173914-2BDD-459A-804C-C520E852F28E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4100FA3-45D5-4269-909C-7B9799B98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15A514-4AC3-4D93-86FB-1047C43C5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2401" y="558801"/>
            <a:ext cx="3672000" cy="61595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Titular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85D29D-CB80-4703-93AD-9583660324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2400" y="2078965"/>
            <a:ext cx="3672000" cy="37007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62C542C-5EFC-4A3B-90BB-5D387EF8490A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422399" y="1176788"/>
            <a:ext cx="3672000" cy="361725"/>
          </a:xfrm>
        </p:spPr>
        <p:txBody>
          <a:bodyPr anchor="t">
            <a:no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GB" dirty="0"/>
          </a:p>
        </p:txBody>
      </p:sp>
      <p:sp>
        <p:nvSpPr>
          <p:cNvPr id="7" name="Marcador de gráfico 6">
            <a:extLst>
              <a:ext uri="{FF2B5EF4-FFF2-40B4-BE49-F238E27FC236}">
                <a16:creationId xmlns:a16="http://schemas.microsoft.com/office/drawing/2014/main" id="{10D59848-F84C-43E4-B456-4D18DC193C92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892800" y="549275"/>
            <a:ext cx="5959475" cy="60833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"/>
              <a:t>Haga clic en el icono para agregar un gráfico</a:t>
            </a:r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87A0171A-3056-471A-A3B3-ECD6E08F15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2400" y="6408077"/>
            <a:ext cx="5521862" cy="184666"/>
          </a:xfrm>
          <a:noFill/>
        </p:spPr>
        <p:txBody>
          <a:bodyPr wrap="square" lIns="0" tIns="0" rIns="0" bIns="0" rtlCol="0" anchor="b">
            <a:spAutoFit/>
          </a:bodyPr>
          <a:lstStyle>
            <a:lvl1pPr>
              <a:defRPr lang="es-ES" sz="1200" smtClean="0">
                <a:solidFill>
                  <a:schemeClr val="accent2"/>
                </a:solidFill>
              </a:defRPr>
            </a:lvl1pPr>
            <a:lvl2pPr>
              <a:defRPr lang="es-ES" sz="1800" smtClean="0"/>
            </a:lvl2pPr>
            <a:lvl3pPr>
              <a:defRPr lang="es-ES" sz="1800" smtClean="0"/>
            </a:lvl3pPr>
            <a:lvl4pPr>
              <a:defRPr lang="es-ES" sz="1800" smtClean="0"/>
            </a:lvl4pPr>
            <a:lvl5pPr>
              <a:defRPr lang="es-ES" sz="1800"/>
            </a:lvl5pPr>
          </a:lstStyle>
          <a:p>
            <a:pPr lvl="0"/>
            <a:r>
              <a:rPr lang="es-ES" dirty="0"/>
              <a:t>Incluir Escuela o Facultad</a:t>
            </a:r>
          </a:p>
        </p:txBody>
      </p:sp>
    </p:spTree>
    <p:extLst>
      <p:ext uri="{BB962C8B-B14F-4D97-AF65-F5344CB8AC3E}">
        <p14:creationId xmlns:p14="http://schemas.microsoft.com/office/powerpoint/2010/main" val="76046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F75DABFB-961E-4AC4-A4AA-EF68729472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950" y="0"/>
            <a:ext cx="9129600" cy="6858000"/>
          </a:xfrm>
          <a:pattFill prst="dkUpDiag">
            <a:fgClr>
              <a:schemeClr val="accent5"/>
            </a:fgClr>
            <a:bgClr>
              <a:prstClr val="white"/>
            </a:bgClr>
          </a:pattFill>
        </p:spPr>
        <p:txBody>
          <a:bodyPr vert="horz" lIns="0" tIns="45720" rIns="91440" bIns="45720" rtlCol="0" anchor="ctr">
            <a:normAutofit/>
          </a:bodyPr>
          <a:lstStyle>
            <a:lvl1pPr>
              <a:defRPr lang="es-ES"/>
            </a:lvl1pPr>
          </a:lstStyle>
          <a:p>
            <a:pPr lvl="0" algn="ctr">
              <a:buNone/>
            </a:pPr>
            <a:r>
              <a:rPr lang="es-ES"/>
              <a:t>Haga clic en el icono para agregar una imagen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12C4D666-28FE-4BF7-A81F-9E4A891D74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6950" y="6130925"/>
            <a:ext cx="4570412" cy="727075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228600" indent="-50800" algn="l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Créditos foto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bg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5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cad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FF81AD8-4470-4B5B-884A-8B9C13BFC132}"/>
              </a:ext>
            </a:extLst>
          </p:cNvPr>
          <p:cNvSpPr/>
          <p:nvPr userDrawn="1"/>
        </p:nvSpPr>
        <p:spPr>
          <a:xfrm>
            <a:off x="996950" y="0"/>
            <a:ext cx="9129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A9DE3F-31E4-4FFC-B5CD-3566F116B3B0}"/>
              </a:ext>
            </a:extLst>
          </p:cNvPr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C4AA54E3-E23C-407C-AD81-0A95352056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6850" y="561975"/>
            <a:ext cx="7867650" cy="3429000"/>
          </a:xfrm>
        </p:spPr>
        <p:txBody>
          <a:bodyPr>
            <a:normAutofit/>
          </a:bodyPr>
          <a:lstStyle>
            <a:lvl1pPr>
              <a:buNone/>
              <a:defRPr sz="4000">
                <a:solidFill>
                  <a:schemeClr val="tx1"/>
                </a:solidFill>
              </a:defRPr>
            </a:lvl1pPr>
            <a:lvl2pPr>
              <a:buNone/>
              <a:defRPr sz="3000">
                <a:solidFill>
                  <a:schemeClr val="bg1"/>
                </a:solidFill>
              </a:defRPr>
            </a:lvl2pPr>
            <a:lvl3pPr>
              <a:buNone/>
              <a:defRPr sz="3000">
                <a:solidFill>
                  <a:schemeClr val="bg1"/>
                </a:solidFill>
              </a:defRPr>
            </a:lvl3pPr>
            <a:lvl4pPr>
              <a:buNone/>
              <a:defRPr sz="3000">
                <a:solidFill>
                  <a:schemeClr val="bg1"/>
                </a:solidFill>
              </a:defRPr>
            </a:lvl4pPr>
            <a:lvl5pPr>
              <a:buNone/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Textos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4AA260C-8AE9-4969-8E36-3073F0303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9084"/>
          <a:stretch/>
        </p:blipFill>
        <p:spPr>
          <a:xfrm>
            <a:off x="340488" y="336550"/>
            <a:ext cx="368172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4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80F86D-5BAD-434A-A6E1-9CE1DDB7A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549275"/>
            <a:ext cx="10371137" cy="11414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46842-5D23-4FC1-AE63-D70A280D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2662" y="1825625"/>
            <a:ext cx="10371138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5EAC-CFC0-4E7F-B8AB-2AB0CF043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96ACA-79D8-410A-A655-B2EDE9EEDEA2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B07EC-8E5B-411B-8B6D-8F2E42A6E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144C8-1899-4E5E-9CEA-1FBE31A6F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FBFDB-A9BD-479C-8D83-ACD3D00E0C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5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69" r:id="rId6"/>
    <p:sldLayoutId id="2147483665" r:id="rId7"/>
    <p:sldLayoutId id="2147483654" r:id="rId8"/>
    <p:sldLayoutId id="2147483666" r:id="rId9"/>
    <p:sldLayoutId id="2147483667" r:id="rId10"/>
    <p:sldLayoutId id="2147483668" r:id="rId11"/>
    <p:sldLayoutId id="2147483664" r:id="rId12"/>
    <p:sldLayoutId id="2147483670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B0B11-F105-4B06-AE05-F77CE2CA5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717" y="559219"/>
            <a:ext cx="9574751" cy="2108410"/>
          </a:xfrm>
        </p:spPr>
        <p:txBody>
          <a:bodyPr/>
          <a:lstStyle/>
          <a:p>
            <a:pPr algn="ctr"/>
            <a:r>
              <a:rPr lang="es-ES" dirty="0"/>
              <a:t>VISUALIZACIÓN EN REALIDAD VIRTUAL DE DATOS AERONÁUTICOS</a:t>
            </a:r>
            <a:br>
              <a:rPr lang="es-ES" dirty="0"/>
            </a:br>
            <a:r>
              <a:rPr lang="es-ES" dirty="0"/>
              <a:t>CON CONTEXTO GEOESPACIAL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E5FF894-70E1-4C1E-B554-91E52E7F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5230" y="4190371"/>
            <a:ext cx="4657725" cy="324000"/>
          </a:xfrm>
        </p:spPr>
        <p:txBody>
          <a:bodyPr/>
          <a:lstStyle/>
          <a:p>
            <a:r>
              <a:rPr lang="es-ES" dirty="0"/>
              <a:t>Autor : Víctor Jesús Temprano Hernández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93CDCF7-3510-4970-AFCB-F28A722F6F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" y="6072771"/>
            <a:ext cx="2206229" cy="553998"/>
          </a:xfrm>
        </p:spPr>
        <p:txBody>
          <a:bodyPr/>
          <a:lstStyle/>
          <a:p>
            <a:pPr algn="ctr"/>
            <a:r>
              <a:rPr lang="es-ES" dirty="0"/>
              <a:t>ESCUELA DE INGENIERÍA DE FUENLABRADA</a:t>
            </a:r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FBB2AB48-2AA1-4C49-67E7-6AD4A590D485}"/>
              </a:ext>
            </a:extLst>
          </p:cNvPr>
          <p:cNvSpPr txBox="1">
            <a:spLocks/>
          </p:cNvSpPr>
          <p:nvPr/>
        </p:nvSpPr>
        <p:spPr>
          <a:xfrm>
            <a:off x="5005230" y="4572919"/>
            <a:ext cx="4657725" cy="324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Tutor : Dr. Jesús M. González Barahona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88D42790-7FBA-34DB-4278-BB6F08059370}"/>
              </a:ext>
            </a:extLst>
          </p:cNvPr>
          <p:cNvSpPr txBox="1">
            <a:spLocks/>
          </p:cNvSpPr>
          <p:nvPr/>
        </p:nvSpPr>
        <p:spPr>
          <a:xfrm>
            <a:off x="340488" y="4287873"/>
            <a:ext cx="16884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2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b="1" dirty="0"/>
              <a:t>TRABAJO FIN DE GRADO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6B18976-218C-D8CD-1024-273BD9A45D7A}"/>
              </a:ext>
            </a:extLst>
          </p:cNvPr>
          <p:cNvSpPr txBox="1">
            <a:spLocks/>
          </p:cNvSpPr>
          <p:nvPr/>
        </p:nvSpPr>
        <p:spPr>
          <a:xfrm>
            <a:off x="4160771" y="5954936"/>
            <a:ext cx="6346642" cy="4779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1200" dirty="0"/>
              <a:t>Curso académico 2022/2023</a:t>
            </a:r>
          </a:p>
        </p:txBody>
      </p:sp>
    </p:spTree>
    <p:extLst>
      <p:ext uri="{BB962C8B-B14F-4D97-AF65-F5344CB8AC3E}">
        <p14:creationId xmlns:p14="http://schemas.microsoft.com/office/powerpoint/2010/main" val="274867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6D0D2745-239F-418C-FF69-03F5C786C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51" y="2177533"/>
            <a:ext cx="6611088" cy="35373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F4736FC-6935-4DBB-8BA4-3491083F0A08}"/>
              </a:ext>
            </a:extLst>
          </p:cNvPr>
          <p:cNvSpPr txBox="1"/>
          <p:nvPr/>
        </p:nvSpPr>
        <p:spPr>
          <a:xfrm>
            <a:off x="1422400" y="1683294"/>
            <a:ext cx="3675381" cy="386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Inspirado en Scrum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 definen tres roles principales: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Product</a:t>
            </a:r>
            <a:r>
              <a:rPr lang="es-ES" sz="1600" dirty="0"/>
              <a:t> </a:t>
            </a:r>
            <a:r>
              <a:rPr lang="es-ES" sz="1600" dirty="0" err="1"/>
              <a:t>Owner</a:t>
            </a:r>
            <a:r>
              <a:rPr lang="es-ES" sz="1600" dirty="0"/>
              <a:t> (Tutor)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Scrum Master (Tutor)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1600" dirty="0" err="1"/>
              <a:t>Developer</a:t>
            </a:r>
            <a:r>
              <a:rPr lang="es-ES" sz="1600" dirty="0"/>
              <a:t> (Autor)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Integración continua a través de </a:t>
            </a:r>
            <a:r>
              <a:rPr lang="es-ES" sz="1600" dirty="0" err="1"/>
              <a:t>Github</a:t>
            </a:r>
            <a:r>
              <a:rPr lang="es-ES" sz="1600" dirty="0"/>
              <a:t>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Sprint </a:t>
            </a:r>
            <a:r>
              <a:rPr lang="es-ES" sz="1600" dirty="0" err="1"/>
              <a:t>Review</a:t>
            </a:r>
            <a:r>
              <a:rPr lang="es-ES" sz="1600" dirty="0"/>
              <a:t> y Sprint </a:t>
            </a:r>
            <a:r>
              <a:rPr lang="es-ES" sz="1600" dirty="0" err="1"/>
              <a:t>Planning</a:t>
            </a:r>
            <a:endParaRPr lang="es-ES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Reuniones intermedias.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5087AD1F-F51A-50FE-A1A2-8105D157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Proceso de desarrollo</a:t>
            </a:r>
          </a:p>
        </p:txBody>
      </p:sp>
      <p:sp>
        <p:nvSpPr>
          <p:cNvPr id="11" name="Subtítulo 4">
            <a:extLst>
              <a:ext uri="{FF2B5EF4-FFF2-40B4-BE49-F238E27FC236}">
                <a16:creationId xmlns:a16="http://schemas.microsoft.com/office/drawing/2014/main" id="{9A808E53-5E8A-BC01-7052-BAFD76F38CB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Metodología ágil</a:t>
            </a:r>
          </a:p>
        </p:txBody>
      </p:sp>
    </p:spTree>
    <p:extLst>
      <p:ext uri="{BB962C8B-B14F-4D97-AF65-F5344CB8AC3E}">
        <p14:creationId xmlns:p14="http://schemas.microsoft.com/office/powerpoint/2010/main" val="34555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383DCD1-A2E4-3F8D-7451-1209EA2DA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02" y="1529994"/>
            <a:ext cx="2291429" cy="476920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EB288A8-B37C-1CBD-6DF5-E234474C70DF}"/>
              </a:ext>
            </a:extLst>
          </p:cNvPr>
          <p:cNvSpPr txBox="1"/>
          <p:nvPr/>
        </p:nvSpPr>
        <p:spPr>
          <a:xfrm>
            <a:off x="1422399" y="1859280"/>
            <a:ext cx="7272021" cy="346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gui</a:t>
            </a:r>
            <a:r>
              <a:rPr lang="es-ES" sz="1600" b="1" i="1" dirty="0"/>
              <a:t>: </a:t>
            </a:r>
            <a:r>
              <a:rPr lang="es-ES" sz="1600" dirty="0"/>
              <a:t>Ficheros que gestionan y contienen todos los componentes relacionados con la interfaz gráfica del usuario.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gis: </a:t>
            </a:r>
            <a:r>
              <a:rPr lang="es-ES" sz="1600" dirty="0"/>
              <a:t>Contiene la lógica que gestiona las transformaciones geoespaciales.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/>
              <a:t>data: </a:t>
            </a:r>
            <a:r>
              <a:rPr lang="es-ES" sz="1600" dirty="0"/>
              <a:t>Ficheros que gestionan la lógica responsable de acceder a los datos y mantenerlos en memoria.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i="1" dirty="0" err="1"/>
              <a:t>map-ground</a:t>
            </a:r>
            <a:r>
              <a:rPr lang="es-ES" sz="1600" b="1" i="1" dirty="0"/>
              <a:t>: </a:t>
            </a:r>
            <a:r>
              <a:rPr lang="es-ES" sz="1600" dirty="0"/>
              <a:t>Ficheros responsables de cargar el suelo, los edificios y gestionar las alturas de las entidades.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 err="1"/>
              <a:t>configuration</a:t>
            </a:r>
            <a:r>
              <a:rPr lang="es-ES" sz="1600" b="1" i="1" dirty="0"/>
              <a:t>: </a:t>
            </a:r>
            <a:r>
              <a:rPr lang="es-ES" sz="1800" b="0" i="0" u="none" strike="noStrike" baseline="0" dirty="0">
                <a:latin typeface="NimbusRomNo9L-Regu"/>
              </a:rPr>
              <a:t>Ficheros responsables de precargar la configuración del escenario y </a:t>
            </a:r>
            <a:r>
              <a:rPr lang="es-ES" sz="1800" b="0" i="0" u="sng" strike="noStrike" baseline="0" dirty="0">
                <a:latin typeface="NimbusRomNo9L-Regu"/>
              </a:rPr>
              <a:t>parametrizar</a:t>
            </a:r>
            <a:r>
              <a:rPr lang="es-ES" sz="1800" b="0" i="0" u="none" strike="noStrike" baseline="0" dirty="0">
                <a:latin typeface="NimbusRomNo9L-Regu"/>
              </a:rPr>
              <a:t> la aplicación.</a:t>
            </a:r>
            <a:endParaRPr lang="es-ES" sz="1600" b="1" i="1" dirty="0"/>
          </a:p>
        </p:txBody>
      </p:sp>
    </p:spTree>
    <p:extLst>
      <p:ext uri="{BB962C8B-B14F-4D97-AF65-F5344CB8AC3E}">
        <p14:creationId xmlns:p14="http://schemas.microsoft.com/office/powerpoint/2010/main" val="30453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Diseño e Implementación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Arquitectura general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Diagrama, 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7313F349-CCE6-4BAC-DB3B-18033B7C1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1" b="8519"/>
          <a:stretch/>
        </p:blipFill>
        <p:spPr>
          <a:xfrm>
            <a:off x="1381759" y="1714804"/>
            <a:ext cx="8785860" cy="45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principal de la escena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AF8A3C-D0F0-76CB-F69F-3B40619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901318"/>
            <a:ext cx="750674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Datos de vuelos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DAO y proceso </a:t>
            </a:r>
            <a:r>
              <a:rPr lang="es-ES" dirty="0" err="1"/>
              <a:t>batch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6C28CD7-7C13-7F7E-498A-284E0CD5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789578"/>
            <a:ext cx="4336054" cy="44133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DE8837-8C6D-B7C4-DF40-C345DE342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53" y="1535331"/>
            <a:ext cx="3025494" cy="473261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CD0B216-F52E-536F-99E4-4B0BFB307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47" y="3300443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1DA1932-5A89-7B6A-15DF-FE968ED88DBE}"/>
              </a:ext>
            </a:extLst>
          </p:cNvPr>
          <p:cNvCxnSpPr>
            <a:cxnSpLocks/>
          </p:cNvCxnSpPr>
          <p:nvPr/>
        </p:nvCxnSpPr>
        <p:spPr>
          <a:xfrm flipH="1" flipV="1">
            <a:off x="5758453" y="2914116"/>
            <a:ext cx="2223319" cy="2408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Movimiento fluido de aviones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AE2DD36-AD3C-BB48-3A8C-711C2E18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737" y="1233951"/>
            <a:ext cx="4200525" cy="51149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8EA64C-6115-E286-F0CB-73FD7F18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21" y="2395171"/>
            <a:ext cx="5146476" cy="2792483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1FD15FA8-1418-D9A8-D2E8-F71E9678CC7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Mainscene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828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Gestión de la configuración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736715" cy="361725"/>
          </a:xfrm>
        </p:spPr>
        <p:txBody>
          <a:bodyPr/>
          <a:lstStyle/>
          <a:p>
            <a:r>
              <a:rPr lang="es-ES" dirty="0"/>
              <a:t>Parametrización de la aplicación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941596-0E39-AE62-9D46-7E470A64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2889119"/>
            <a:ext cx="6680907" cy="29404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825FB4-AA21-0BE7-3E2A-3F1015D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1868408"/>
            <a:ext cx="7153430" cy="8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30901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 descr="Un globo de colores&#10;&#10;Descripción generada automáticamente con confianza baja">
            <a:extLst>
              <a:ext uri="{FF2B5EF4-FFF2-40B4-BE49-F238E27FC236}">
                <a16:creationId xmlns:a16="http://schemas.microsoft.com/office/drawing/2014/main" id="{2BE41BC0-169F-FC33-D06F-3A316F3F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662157"/>
            <a:ext cx="2522818" cy="1221990"/>
          </a:xfrm>
          <a:prstGeom prst="rect">
            <a:avLst/>
          </a:prstGeom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3AA3991-9226-E3DD-C660-310E57FF0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83" y="2897719"/>
            <a:ext cx="3479175" cy="21726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1C0EF9-9B6C-8DF5-25A6-96391F8DC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198" y="3958061"/>
            <a:ext cx="1581676" cy="11096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92203C-09C6-A24D-30B5-15B20D975209}"/>
              </a:ext>
            </a:extLst>
          </p:cNvPr>
          <p:cNvSpPr txBox="1"/>
          <p:nvPr/>
        </p:nvSpPr>
        <p:spPr>
          <a:xfrm>
            <a:off x="1546902" y="2218911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Geodesicas</a:t>
            </a:r>
            <a:r>
              <a:rPr lang="es-ES" b="1" dirty="0"/>
              <a:t> (WGS84)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8CE41B-9881-E2BF-4004-7CE10993EED5}"/>
              </a:ext>
            </a:extLst>
          </p:cNvPr>
          <p:cNvSpPr txBox="1"/>
          <p:nvPr/>
        </p:nvSpPr>
        <p:spPr>
          <a:xfrm>
            <a:off x="9080073" y="221891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Mundo 3D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DA44A0-83C4-CEE0-2E14-A2FC2A537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24" y="2897719"/>
            <a:ext cx="3245455" cy="217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8AF03FC-2F41-E2B5-2A60-62AE587EADB6}"/>
              </a:ext>
            </a:extLst>
          </p:cNvPr>
          <p:cNvSpPr txBox="1"/>
          <p:nvPr/>
        </p:nvSpPr>
        <p:spPr>
          <a:xfrm>
            <a:off x="5317582" y="221891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Proyectadas</a:t>
            </a:r>
          </a:p>
        </p:txBody>
      </p:sp>
    </p:spTree>
    <p:extLst>
      <p:ext uri="{BB962C8B-B14F-4D97-AF65-F5344CB8AC3E}">
        <p14:creationId xmlns:p14="http://schemas.microsoft.com/office/powerpoint/2010/main" val="106770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243035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1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3C0E05-4935-8660-F6BB-1EAC9883C6EC}"/>
              </a:ext>
            </a:extLst>
          </p:cNvPr>
          <p:cNvSpPr txBox="1"/>
          <p:nvPr/>
        </p:nvSpPr>
        <p:spPr>
          <a:xfrm>
            <a:off x="2582788" y="1886969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Asignar el eje y cartesiano al eje Z e invertirlo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495CE5C0-73E9-70D0-A098-5940BD7A9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05722"/>
              </p:ext>
            </p:extLst>
          </p:nvPr>
        </p:nvGraphicFramePr>
        <p:xfrm>
          <a:off x="1891410" y="2392822"/>
          <a:ext cx="7602559" cy="378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17360" imgH="4533120" progId="">
                  <p:embed/>
                </p:oleObj>
              </mc:Choice>
              <mc:Fallback>
                <p:oleObj r:id="rId2" imgW="9117360" imgH="4533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91410" y="2392822"/>
                        <a:ext cx="7602559" cy="378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65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9241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304A6B-655E-1EA5-229B-BC39D087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84" y="2393345"/>
            <a:ext cx="8738711" cy="37827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CB99BDF-B1C7-7AB4-095C-01187355C525}"/>
              </a:ext>
            </a:extLst>
          </p:cNvPr>
          <p:cNvSpPr txBox="1"/>
          <p:nvPr/>
        </p:nvSpPr>
        <p:spPr>
          <a:xfrm>
            <a:off x="1422399" y="1844917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Coordenadas descentralizadas y dimensiones excesivas</a:t>
            </a:r>
          </a:p>
        </p:txBody>
      </p:sp>
    </p:spTree>
    <p:extLst>
      <p:ext uri="{BB962C8B-B14F-4D97-AF65-F5344CB8AC3E}">
        <p14:creationId xmlns:p14="http://schemas.microsoft.com/office/powerpoint/2010/main" val="334107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8A7C72-EC86-CA5A-5317-E7210FA1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50" y="1572778"/>
            <a:ext cx="3408550" cy="197051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92673B-0C92-4996-476F-157B00F3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32" y="1572778"/>
            <a:ext cx="3408550" cy="19711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3787D-C070-9C8D-AF43-F4CF5CECC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50" y="3765487"/>
            <a:ext cx="3408550" cy="22445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1DAEBF5-C997-E886-79FD-9DCD333CE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98"/>
          <a:stretch/>
        </p:blipFill>
        <p:spPr>
          <a:xfrm>
            <a:off x="6560333" y="3765487"/>
            <a:ext cx="3408550" cy="22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97853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Problema 2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816A001-0E4D-0BEC-9C11-AD0193417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r="1"/>
          <a:stretch/>
        </p:blipFill>
        <p:spPr>
          <a:xfrm>
            <a:off x="1422399" y="2376157"/>
            <a:ext cx="8900921" cy="379164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F89FB6-9E68-99AD-DE76-7095B61E9D40}"/>
              </a:ext>
            </a:extLst>
          </p:cNvPr>
          <p:cNvSpPr txBox="1"/>
          <p:nvPr/>
        </p:nvSpPr>
        <p:spPr>
          <a:xfrm>
            <a:off x="1422399" y="1844917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Debemos centrar el escenario y realizar operaciones afines.</a:t>
            </a:r>
          </a:p>
        </p:txBody>
      </p:sp>
    </p:spTree>
    <p:extLst>
      <p:ext uri="{BB962C8B-B14F-4D97-AF65-F5344CB8AC3E}">
        <p14:creationId xmlns:p14="http://schemas.microsoft.com/office/powerpoint/2010/main" val="1690547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844707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Sistema de información geográfica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565376" cy="361725"/>
          </a:xfrm>
        </p:spPr>
        <p:txBody>
          <a:bodyPr/>
          <a:lstStyle/>
          <a:p>
            <a:r>
              <a:rPr lang="es-ES" dirty="0"/>
              <a:t>GIS solución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0C792D2-EAB2-C4D3-3FAD-AEA76B0F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108910"/>
            <a:ext cx="4901489" cy="344116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273CCFC-0A6F-D0F5-03B1-D05B633C8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7" t="9755" r="10757" b="8455"/>
          <a:stretch/>
        </p:blipFill>
        <p:spPr>
          <a:xfrm>
            <a:off x="6550946" y="2158986"/>
            <a:ext cx="3870664" cy="186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7EF8AF-0785-2113-2B1E-1EC996C54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3" t="18661" r="5430" b="16104"/>
          <a:stretch/>
        </p:blipFill>
        <p:spPr>
          <a:xfrm>
            <a:off x="6550946" y="4264830"/>
            <a:ext cx="5354673" cy="1285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9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 err="1"/>
              <a:t>Map-ground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4FC2AE-6FEC-EE52-1F7A-9F8A524E95F4}"/>
              </a:ext>
            </a:extLst>
          </p:cNvPr>
          <p:cNvSpPr txBox="1"/>
          <p:nvPr/>
        </p:nvSpPr>
        <p:spPr>
          <a:xfrm>
            <a:off x="1216152" y="1755648"/>
            <a:ext cx="679399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 responsable de: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del mallado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carga de la textura ráster del terreno de la escena.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generación de los edificios sobre la superficie del terreno.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Obtener la matriz de alturas cargada y proporcionar una API al resto de módulos para el cálculo eficiente de altura en cualquier punto del escenario.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Hacemos uso del componente https://github.com/bryik/aframe-terrain-model-component</a:t>
            </a:r>
          </a:p>
        </p:txBody>
      </p:sp>
    </p:spTree>
    <p:extLst>
      <p:ext uri="{BB962C8B-B14F-4D97-AF65-F5344CB8AC3E}">
        <p14:creationId xmlns:p14="http://schemas.microsoft.com/office/powerpoint/2010/main" val="9091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EA1926-FC64-06F9-B73D-A00E6514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02" y="1726758"/>
            <a:ext cx="7070051" cy="4129312"/>
          </a:xfrm>
          <a:prstGeom prst="rect">
            <a:avLst/>
          </a:prstGeom>
        </p:spPr>
      </p:pic>
      <p:pic>
        <p:nvPicPr>
          <p:cNvPr id="10" name="Imagen 9" descr="Imagen que contiene puesto, gato, cama, dormir&#10;&#10;Descripción generada automáticamente">
            <a:extLst>
              <a:ext uri="{FF2B5EF4-FFF2-40B4-BE49-F238E27FC236}">
                <a16:creationId xmlns:a16="http://schemas.microsoft.com/office/drawing/2014/main" id="{19C308DF-5BEE-C826-97AD-90136A1B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917" y="2261505"/>
            <a:ext cx="3828182" cy="3828182"/>
          </a:xfrm>
          <a:prstGeom prst="rect">
            <a:avLst/>
          </a:prstGeom>
        </p:spPr>
      </p:pic>
      <p:sp>
        <p:nvSpPr>
          <p:cNvPr id="11" name="Título 2">
            <a:extLst>
              <a:ext uri="{FF2B5EF4-FFF2-40B4-BE49-F238E27FC236}">
                <a16:creationId xmlns:a16="http://schemas.microsoft.com/office/drawing/2014/main" id="{8DF52603-17F4-0AAA-F7B0-C44968CA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AAA19227-0400-93AD-FC1C-1561517BF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COPERNICUS y GDAL</a:t>
            </a:r>
          </a:p>
        </p:txBody>
      </p:sp>
      <p:pic>
        <p:nvPicPr>
          <p:cNvPr id="2" name="Picture 4" descr="Programa Copérnico - Wikipedia, la enciclopedia libre">
            <a:extLst>
              <a:ext uri="{FF2B5EF4-FFF2-40B4-BE49-F238E27FC236}">
                <a16:creationId xmlns:a16="http://schemas.microsoft.com/office/drawing/2014/main" id="{AABFB660-6737-ADC0-2431-B596DE0A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508" y="1499948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2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7FCFA6-0723-8B9C-A7ED-FB5BB17E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638665"/>
            <a:ext cx="8121078" cy="476941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747EE982-E69F-B792-6204-F2364918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38589E1D-ADE3-90D9-3593-6BB548507752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  <p:pic>
        <p:nvPicPr>
          <p:cNvPr id="3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8B34C072-CA2B-09D6-2902-C6B8D711F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3" r="13388"/>
          <a:stretch/>
        </p:blipFill>
        <p:spPr bwMode="auto">
          <a:xfrm>
            <a:off x="9613376" y="1638665"/>
            <a:ext cx="2312450" cy="181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Un conjunto de árboles&#10;&#10;Descripción generada automáticamente con confianza baja">
            <a:extLst>
              <a:ext uri="{FF2B5EF4-FFF2-40B4-BE49-F238E27FC236}">
                <a16:creationId xmlns:a16="http://schemas.microsoft.com/office/drawing/2014/main" id="{862431B5-CAB2-6A4A-8912-DFEDF13B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82" y="1979719"/>
            <a:ext cx="3923219" cy="39106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77D4328-CD95-2008-BCCB-E09BDF945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" t="10019" r="2353" b="4440"/>
          <a:stretch/>
        </p:blipFill>
        <p:spPr>
          <a:xfrm>
            <a:off x="1198487" y="2207476"/>
            <a:ext cx="6525087" cy="363846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F80B2BA9-6B26-E867-C8CA-70B66041B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6" name="Subtítulo 4">
            <a:extLst>
              <a:ext uri="{FF2B5EF4-FFF2-40B4-BE49-F238E27FC236}">
                <a16:creationId xmlns:a16="http://schemas.microsoft.com/office/drawing/2014/main" id="{9BC00E0E-CA32-C38D-6BD9-1502CAFB0F4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 err="1"/>
              <a:t>Raster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3176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CD4E52B-8802-A712-FC3B-301811EEC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3"/>
          <a:stretch/>
        </p:blipFill>
        <p:spPr>
          <a:xfrm>
            <a:off x="6365418" y="957129"/>
            <a:ext cx="5699486" cy="4999917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C102702-9A0A-A9C8-9D42-FF046F4E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" r="5538"/>
          <a:stretch/>
        </p:blipFill>
        <p:spPr>
          <a:xfrm>
            <a:off x="1422399" y="1766653"/>
            <a:ext cx="4723141" cy="4277662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2A75C54-6D88-35FB-B5C0-01585000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843090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Gestor del terreno</a:t>
            </a: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B6A30185-AC87-0376-EF7B-75D7E916815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5521863" cy="361725"/>
          </a:xfrm>
        </p:spPr>
        <p:txBody>
          <a:bodyPr/>
          <a:lstStyle/>
          <a:p>
            <a:r>
              <a:rPr lang="es-ES" dirty="0"/>
              <a:t>Matriz de alturas</a:t>
            </a:r>
          </a:p>
        </p:txBody>
      </p:sp>
    </p:spTree>
    <p:extLst>
      <p:ext uri="{BB962C8B-B14F-4D97-AF65-F5344CB8AC3E}">
        <p14:creationId xmlns:p14="http://schemas.microsoft.com/office/powerpoint/2010/main" val="788265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B3652019-DEBD-40F3-7695-8517BD98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753674"/>
            <a:ext cx="8346582" cy="410896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Geometría edificio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33E26B-01D6-FC26-FB3A-CA6339B0B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497" y="4725522"/>
            <a:ext cx="4001091" cy="1509977"/>
          </a:xfrm>
          <a:prstGeom prst="rect">
            <a:avLst/>
          </a:prstGeom>
        </p:spPr>
      </p:pic>
      <p:pic>
        <p:nvPicPr>
          <p:cNvPr id="10" name="Imagen 9" descr="Imagen que contiene frente, verde, cama, tabla&#10;&#10;Descripción generada automáticamente">
            <a:extLst>
              <a:ext uri="{FF2B5EF4-FFF2-40B4-BE49-F238E27FC236}">
                <a16:creationId xmlns:a16="http://schemas.microsoft.com/office/drawing/2014/main" id="{FDAE087B-3969-BA98-FA6C-511F08716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64" y="2894121"/>
            <a:ext cx="2514123" cy="1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5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Amplificación de objetos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magen que contiene exterior, agua, hombre, surfeando&#10;&#10;Descripción generada automáticamente">
            <a:extLst>
              <a:ext uri="{FF2B5EF4-FFF2-40B4-BE49-F238E27FC236}">
                <a16:creationId xmlns:a16="http://schemas.microsoft.com/office/drawing/2014/main" id="{835367DE-50C7-32BC-ADD7-74064CA9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3" y="3540257"/>
            <a:ext cx="3610346" cy="2711958"/>
          </a:xfrm>
          <a:prstGeom prst="rect">
            <a:avLst/>
          </a:prstGeom>
        </p:spPr>
      </p:pic>
      <p:pic>
        <p:nvPicPr>
          <p:cNvPr id="10" name="Imagen 9" descr="Imagen que contiene exterior, hombre, agua, tablero&#10;&#10;Descripción generada automáticamente">
            <a:extLst>
              <a:ext uri="{FF2B5EF4-FFF2-40B4-BE49-F238E27FC236}">
                <a16:creationId xmlns:a16="http://schemas.microsoft.com/office/drawing/2014/main" id="{C55F5403-9945-E0F6-1182-8C6035859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4" y="828300"/>
            <a:ext cx="3610345" cy="27119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7F17664-D4B6-91A3-9113-20AEB891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399" y="4439889"/>
            <a:ext cx="6311969" cy="14035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83D4DA-70CB-DC59-44C9-2676189839C1}"/>
              </a:ext>
            </a:extLst>
          </p:cNvPr>
          <p:cNvSpPr txBox="1"/>
          <p:nvPr/>
        </p:nvSpPr>
        <p:spPr>
          <a:xfrm>
            <a:off x="1216152" y="1755648"/>
            <a:ext cx="679399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Cuando las entidades superan una distancia con el usuario principal, comenzamos a escalar el modelo </a:t>
            </a:r>
            <a:r>
              <a:rPr lang="es-ES" dirty="0" err="1"/>
              <a:t>glTF</a:t>
            </a:r>
            <a:r>
              <a:rPr lang="es-ES" dirty="0"/>
              <a:t> de manera lineal.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Sacrificamos realismo por funcionalidad.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Una posible mejora es añadir la funcionalidad en la barra de herramientas para activar o desactivar este componente.</a:t>
            </a:r>
          </a:p>
        </p:txBody>
      </p:sp>
    </p:spTree>
    <p:extLst>
      <p:ext uri="{BB962C8B-B14F-4D97-AF65-F5344CB8AC3E}">
        <p14:creationId xmlns:p14="http://schemas.microsoft.com/office/powerpoint/2010/main" val="26443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Ayudas a la selección de vuelos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519AD9-D4FB-EA4C-85C3-142FEB247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r="466" b="9081"/>
          <a:stretch/>
        </p:blipFill>
        <p:spPr>
          <a:xfrm>
            <a:off x="8420445" y="1320021"/>
            <a:ext cx="3555275" cy="2339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D5CAB0-1656-F53A-B0AE-70856155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445" y="3659820"/>
            <a:ext cx="3555275" cy="25220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8AC6B23-424B-868B-D9A2-29728C2F45AD}"/>
              </a:ext>
            </a:extLst>
          </p:cNvPr>
          <p:cNvSpPr txBox="1"/>
          <p:nvPr/>
        </p:nvSpPr>
        <p:spPr>
          <a:xfrm>
            <a:off x="1216152" y="1755648"/>
            <a:ext cx="679399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Se crea un cubo envolvente sobre la entidad a través de Three.js que nos ofrece una API para crear cajas envolventes sobre la geometría 3D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Creamos los gestores de eventos sobre estas cajas en vez de sobre el modelo </a:t>
            </a:r>
            <a:r>
              <a:rPr lang="es-ES" dirty="0" err="1"/>
              <a:t>glTF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Añadimos un indicador en forma de triángulo para indicar al usuario que tiene el selector encima de la entidad y puede seleccionarla.</a:t>
            </a:r>
          </a:p>
        </p:txBody>
      </p:sp>
    </p:spTree>
    <p:extLst>
      <p:ext uri="{BB962C8B-B14F-4D97-AF65-F5344CB8AC3E}">
        <p14:creationId xmlns:p14="http://schemas.microsoft.com/office/powerpoint/2010/main" val="13703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Objetivos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454844-7553-E914-BADF-E81585767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20"/>
          <a:stretch/>
        </p:blipFill>
        <p:spPr>
          <a:xfrm>
            <a:off x="6612362" y="884306"/>
            <a:ext cx="5416879" cy="58142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6F9BD2C-D4FD-8660-B838-C9363DC337C9}"/>
              </a:ext>
            </a:extLst>
          </p:cNvPr>
          <p:cNvSpPr txBox="1"/>
          <p:nvPr/>
        </p:nvSpPr>
        <p:spPr>
          <a:xfrm>
            <a:off x="1136591" y="1324598"/>
            <a:ext cx="56914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Creación de un conjunto de herramientas para facilitar la creación de escenarios 3D destinados a la visualización de información aérea con contexto geoespacial.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Utilizar A-</a:t>
            </a:r>
            <a:r>
              <a:rPr lang="es-ES" sz="1600" dirty="0" err="1"/>
              <a:t>Frame</a:t>
            </a:r>
            <a:r>
              <a:rPr lang="es-ES" sz="1600" dirty="0"/>
              <a:t> como tecnología principal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vuelos en el escenario y animarlos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terrenos realistas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Posicionar entidades geoespaciales sobre el terreno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Crear una interfaz gráfica para la visualización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Reproducir datos almacenados</a:t>
            </a:r>
          </a:p>
          <a:p>
            <a:pPr lvl="1">
              <a:lnSpc>
                <a:spcPct val="150000"/>
              </a:lnSpc>
            </a:pPr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2402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17346B-9E74-3F9C-DEB7-A624DB9C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25" y="829203"/>
            <a:ext cx="4596662" cy="5199594"/>
          </a:xfrm>
          <a:prstGeom prst="rect">
            <a:avLst/>
          </a:prstGeom>
        </p:spPr>
      </p:pic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C2C4484-DB95-6083-819F-30BFB54BA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847355"/>
            <a:ext cx="5085783" cy="36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94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Trayecto y cámara de a bordo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21837A38-BADD-EDBA-278B-DA7C4DD4A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colorTemperature colorTemp="7037"/>
                    </a14:imgEffect>
                    <a14:imgEffect>
                      <a14:brightnessContrast bright="30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2484827"/>
            <a:ext cx="5614252" cy="3488467"/>
          </a:xfrm>
          <a:prstGeom prst="rect">
            <a:avLst/>
          </a:prstGeom>
        </p:spPr>
      </p:pic>
      <p:pic>
        <p:nvPicPr>
          <p:cNvPr id="2" name="Imagen 1" descr="Una pantalla de televisión encendida&#10;&#10;Descripción generada automáticamente">
            <a:extLst>
              <a:ext uri="{FF2B5EF4-FFF2-40B4-BE49-F238E27FC236}">
                <a16:creationId xmlns:a16="http://schemas.microsoft.com/office/drawing/2014/main" id="{7A2F2950-F24D-8102-9CEE-16937C0DE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6" y="2484827"/>
            <a:ext cx="3511724" cy="34850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6CA991-FBEB-78E4-008F-3A6288A7E8A3}"/>
              </a:ext>
            </a:extLst>
          </p:cNvPr>
          <p:cNvSpPr txBox="1"/>
          <p:nvPr/>
        </p:nvSpPr>
        <p:spPr>
          <a:xfrm>
            <a:off x="2871241" y="2115495"/>
            <a:ext cx="271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Funcionalidad trayecto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42F231E-B254-86EB-DB45-45B70A5473DF}"/>
              </a:ext>
            </a:extLst>
          </p:cNvPr>
          <p:cNvSpPr txBox="1"/>
          <p:nvPr/>
        </p:nvSpPr>
        <p:spPr>
          <a:xfrm>
            <a:off x="8469377" y="2115495"/>
            <a:ext cx="230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Cámara de a bordo</a:t>
            </a:r>
          </a:p>
        </p:txBody>
      </p:sp>
    </p:spTree>
    <p:extLst>
      <p:ext uri="{BB962C8B-B14F-4D97-AF65-F5344CB8AC3E}">
        <p14:creationId xmlns:p14="http://schemas.microsoft.com/office/powerpoint/2010/main" val="4163731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Barra de herramientas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3E11398-EB10-5322-0FE9-97F177B7B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94" y="2209972"/>
            <a:ext cx="6325169" cy="3927474"/>
          </a:xfrm>
          <a:prstGeom prst="rect">
            <a:avLst/>
          </a:prstGeom>
        </p:spPr>
      </p:pic>
      <p:pic>
        <p:nvPicPr>
          <p:cNvPr id="10" name="Imagen 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F94E47D-F84C-5A6B-F805-EEC4F0556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81" y="5044730"/>
            <a:ext cx="3772506" cy="992191"/>
          </a:xfrm>
          <a:prstGeom prst="rect">
            <a:avLst/>
          </a:prstGeom>
        </p:spPr>
      </p:pic>
      <p:pic>
        <p:nvPicPr>
          <p:cNvPr id="12" name="Imagen 11" descr="Imagen que contiene firmar, tabla, hombre, verde&#10;&#10;Descripción generada automáticamente">
            <a:extLst>
              <a:ext uri="{FF2B5EF4-FFF2-40B4-BE49-F238E27FC236}">
                <a16:creationId xmlns:a16="http://schemas.microsoft.com/office/drawing/2014/main" id="{E4D16F95-6A45-682F-7C60-E7405445D4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3"/>
          <a:stretch/>
        </p:blipFill>
        <p:spPr>
          <a:xfrm>
            <a:off x="1603152" y="3366046"/>
            <a:ext cx="3625430" cy="1314922"/>
          </a:xfrm>
          <a:prstGeom prst="rect">
            <a:avLst/>
          </a:prstGeom>
        </p:spPr>
      </p:pic>
      <p:pic>
        <p:nvPicPr>
          <p:cNvPr id="14" name="Imagen 1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EB24B12-EEE4-A1B3-CFA0-7EBEF754EB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8"/>
          <a:stretch/>
        </p:blipFill>
        <p:spPr>
          <a:xfrm>
            <a:off x="1603153" y="2200397"/>
            <a:ext cx="3625429" cy="1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37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Desplazamiento de componentes HUD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95FB522D-5B84-D6F7-CA44-AE87FC443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47" y="1986034"/>
            <a:ext cx="4207185" cy="3814724"/>
          </a:xfrm>
          <a:prstGeom prst="rect">
            <a:avLst/>
          </a:prstGeom>
        </p:spPr>
      </p:pic>
      <p:pic>
        <p:nvPicPr>
          <p:cNvPr id="8" name="Imagen 7" descr="Imagen que contiene Gráfico radial&#10;&#10;Descripción generada automáticamente">
            <a:extLst>
              <a:ext uri="{FF2B5EF4-FFF2-40B4-BE49-F238E27FC236}">
                <a16:creationId xmlns:a16="http://schemas.microsoft.com/office/drawing/2014/main" id="{41B09B61-3A1E-6F25-8E4A-B9FC09CC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31" y="1986035"/>
            <a:ext cx="5813514" cy="38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8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ES" dirty="0"/>
              <a:t>Información contextual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369EC71-0D50-8ACA-8C33-F819369A3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946196"/>
            <a:ext cx="3169909" cy="35661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D647F7-6CBF-5DA9-358F-1A7ECF5B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842" y="1946197"/>
            <a:ext cx="6747028" cy="35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0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GUI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A169EDE-7B8D-251F-7863-5564C28B7B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Gestión de altura del usuario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6A5744-6BA8-BBB4-BCD3-F1FC2FD3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897984"/>
            <a:ext cx="7867905" cy="39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16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99A333-CC66-F7F5-2AFB-0369BA0A0DAA}"/>
              </a:ext>
            </a:extLst>
          </p:cNvPr>
          <p:cNvSpPr txBox="1"/>
          <p:nvPr/>
        </p:nvSpPr>
        <p:spPr>
          <a:xfrm>
            <a:off x="1422400" y="1244895"/>
            <a:ext cx="10298545" cy="5304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Ficheros DEM (Digital </a:t>
            </a:r>
            <a:r>
              <a:rPr lang="es-ES" dirty="0" err="1"/>
              <a:t>Elevation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Usar GDAL para realizar las uniones, recortes, transformaciones y exportación de los binarios.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Generación de la capa ráster con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 y el script proporcionado.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Descargar los datos de los edificios con </a:t>
            </a:r>
            <a:r>
              <a:rPr lang="es-ES" dirty="0" err="1"/>
              <a:t>Overpass</a:t>
            </a:r>
            <a:r>
              <a:rPr lang="es-ES" dirty="0"/>
              <a:t>-API.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Convertir el fichero de </a:t>
            </a:r>
            <a:r>
              <a:rPr lang="es-ES" dirty="0" err="1"/>
              <a:t>Overpass</a:t>
            </a:r>
            <a:r>
              <a:rPr lang="es-ES" dirty="0"/>
              <a:t>-API a </a:t>
            </a:r>
            <a:r>
              <a:rPr lang="es-ES" dirty="0" err="1"/>
              <a:t>GeoJSON</a:t>
            </a:r>
            <a:r>
              <a:rPr lang="es-ES" dirty="0"/>
              <a:t> con el script </a:t>
            </a:r>
            <a:r>
              <a:rPr lang="es-ES" dirty="0" err="1"/>
              <a:t>osmtogeojson</a:t>
            </a:r>
            <a:r>
              <a:rPr lang="es-ES" dirty="0"/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(Opcional).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Crear el fichero de configuración.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s-ES" dirty="0"/>
              <a:t>Crear  página HTML de la aplicación con el fichero de configuración.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s-E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209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Componentes Reutilizables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81177" y="1458506"/>
            <a:ext cx="833539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información contextual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Componente de desplazamiento de entidades HUD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Barra de herramientas 3D (HUD)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Geometría edificio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98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637644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Trabajos Futuros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5AF82E-5A5C-C9EA-F2F6-4789AF41C554}"/>
              </a:ext>
            </a:extLst>
          </p:cNvPr>
          <p:cNvSpPr txBox="1"/>
          <p:nvPr/>
        </p:nvSpPr>
        <p:spPr>
          <a:xfrm>
            <a:off x="1422400" y="1485654"/>
            <a:ext cx="685292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Estimación de la posición a través de las marcas de tiempo.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Teletransportación con interfaz gráfica dentro del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Creación de escenarios de forma dinámica (Concepto teselas)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Entidades geoespacial configurables por posición wgs84 y modelo </a:t>
            </a:r>
            <a:r>
              <a:rPr lang="es-ES" dirty="0" err="1"/>
              <a:t>glTF</a:t>
            </a:r>
            <a:r>
              <a:rPr lang="es-ES" dirty="0"/>
              <a:t> e información contextual.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Interfaz gráfica para búsqueda de vuelos presentes en el escenario.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Tener varios modelos de </a:t>
            </a:r>
            <a:r>
              <a:rPr lang="es-ES" dirty="0" err="1"/>
              <a:t>glTF</a:t>
            </a:r>
            <a:r>
              <a:rPr lang="es-ES" dirty="0"/>
              <a:t> para los enumerados de vuelos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123908-3454-7E93-521C-676D36DEA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082"/>
          <a:stretch/>
        </p:blipFill>
        <p:spPr>
          <a:xfrm>
            <a:off x="8460801" y="1551271"/>
            <a:ext cx="3462957" cy="41304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2506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1225D1A6-4BE9-2117-C4D2-77AD45F9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Conclusiones</a:t>
            </a:r>
          </a:p>
        </p:txBody>
      </p:sp>
      <p:sp>
        <p:nvSpPr>
          <p:cNvPr id="12" name="Subtítulo 4">
            <a:extLst>
              <a:ext uri="{FF2B5EF4-FFF2-40B4-BE49-F238E27FC236}">
                <a16:creationId xmlns:a16="http://schemas.microsoft.com/office/drawing/2014/main" id="{F8AD53B7-D0E9-5AD2-309A-9A9EF64FAFE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Aprendido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4BB9EC-EF72-FB30-3EF7-7C3D78C348D6}"/>
              </a:ext>
            </a:extLst>
          </p:cNvPr>
          <p:cNvSpPr txBox="1"/>
          <p:nvPr/>
        </p:nvSpPr>
        <p:spPr>
          <a:xfrm>
            <a:off x="1422399" y="1801368"/>
            <a:ext cx="975156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Prototipo de herramientas para construcción de escenas configurable y muy expandible.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Aprendida la tecnología A-</a:t>
            </a:r>
            <a:r>
              <a:rPr lang="es-ES" dirty="0" err="1"/>
              <a:t>Frame</a:t>
            </a:r>
            <a:r>
              <a:rPr lang="es-ES" dirty="0"/>
              <a:t> para realización de aplicaciones de visualización de datos.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Conceptos básicos sobre Three.js para la generación de componentes de A-</a:t>
            </a:r>
            <a:r>
              <a:rPr lang="es-ES" dirty="0" err="1"/>
              <a:t>Frame</a:t>
            </a:r>
            <a:r>
              <a:rPr lang="es-ES" dirty="0"/>
              <a:t> complejos y personalizados.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Tecnologías GIS como GDAL, Google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err="1"/>
              <a:t>OverPass</a:t>
            </a:r>
            <a:r>
              <a:rPr lang="es-ES" dirty="0"/>
              <a:t> Api y </a:t>
            </a:r>
            <a:r>
              <a:rPr lang="es-ES" dirty="0" err="1"/>
              <a:t>Leafleat</a:t>
            </a:r>
            <a:r>
              <a:rPr lang="es-E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Programar con soltura en JavaScript de manera modular.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Documentar en LaTeX y el uso de herramientas de construcción de diagramas de apoyo como es Draw.io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Crear servidores de aplicaciones sobre GitHub para mostrar prototipos.</a:t>
            </a:r>
          </a:p>
        </p:txBody>
      </p:sp>
    </p:spTree>
    <p:extLst>
      <p:ext uri="{BB962C8B-B14F-4D97-AF65-F5344CB8AC3E}">
        <p14:creationId xmlns:p14="http://schemas.microsoft.com/office/powerpoint/2010/main" val="50309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A-</a:t>
            </a:r>
            <a:r>
              <a:rPr lang="es-ES" dirty="0" err="1"/>
              <a:t>Frame</a:t>
            </a:r>
            <a:r>
              <a:rPr lang="es-ES" dirty="0"/>
              <a:t> y Three.js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2" name="Imagen 1" descr="Imagen que contiene lego&#10;&#10;Descripción generada automáticamente">
            <a:extLst>
              <a:ext uri="{FF2B5EF4-FFF2-40B4-BE49-F238E27FC236}">
                <a16:creationId xmlns:a16="http://schemas.microsoft.com/office/drawing/2014/main" id="{A5663457-5226-B883-3B68-9DA902E7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37917" y="402665"/>
            <a:ext cx="866607" cy="772086"/>
          </a:xfrm>
          <a:prstGeom prst="rect">
            <a:avLst/>
          </a:prstGeom>
        </p:spPr>
      </p:pic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049AFD1A-4ADC-A742-5B59-19773A4C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261" y="402665"/>
            <a:ext cx="1510217" cy="7720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51D04E-478A-E4DB-9A04-371082AE4966}"/>
              </a:ext>
            </a:extLst>
          </p:cNvPr>
          <p:cNvSpPr txBox="1"/>
          <p:nvPr/>
        </p:nvSpPr>
        <p:spPr>
          <a:xfrm>
            <a:off x="1422400" y="1493520"/>
            <a:ext cx="994664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el patrón entidad componente, donde las entidades representan los objetos en la escena y, los componentes son bloques de funcionalidad que se agregan a las entidades para definir su comportamiento, apariencia o interacción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Utiliza las etiquetas personalizadas de HTML5 para inicializar entidades y componentes de manera sencilla, sin la necesidad de escribir código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 través de estas etiquetas personalizadas de HTML, A-</a:t>
            </a:r>
            <a:r>
              <a:rPr lang="es-ES" dirty="0" err="1"/>
              <a:t>Frame</a:t>
            </a:r>
            <a:r>
              <a:rPr lang="es-ES" dirty="0"/>
              <a:t> encapsula y simplifica el uso de Three.js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mediante el uso de componentes alterar el comportamiento de las entidades</a:t>
            </a:r>
          </a:p>
        </p:txBody>
      </p:sp>
    </p:spTree>
    <p:extLst>
      <p:ext uri="{BB962C8B-B14F-4D97-AF65-F5344CB8AC3E}">
        <p14:creationId xmlns:p14="http://schemas.microsoft.com/office/powerpoint/2010/main" val="82434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5A5836-A86D-65EA-8EB2-7AE9401D82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0774" y="1589518"/>
            <a:ext cx="8844896" cy="6024785"/>
          </a:xfrm>
        </p:spPr>
        <p:txBody>
          <a:bodyPr>
            <a:normAutofit/>
          </a:bodyPr>
          <a:lstStyle/>
          <a:p>
            <a:pPr algn="ctr"/>
            <a:r>
              <a:rPr lang="es-ES" sz="6000" dirty="0"/>
              <a:t>Gracias por su atención.</a:t>
            </a:r>
          </a:p>
          <a:p>
            <a:pPr algn="ctr"/>
            <a:endParaRPr lang="es-ES" sz="6000" dirty="0"/>
          </a:p>
          <a:p>
            <a:pPr algn="ctr"/>
            <a:r>
              <a:rPr lang="es-ES" sz="6000" dirty="0"/>
              <a:t>Estoy disponible para preguntas.</a:t>
            </a:r>
          </a:p>
        </p:txBody>
      </p:sp>
    </p:spTree>
    <p:extLst>
      <p:ext uri="{BB962C8B-B14F-4D97-AF65-F5344CB8AC3E}">
        <p14:creationId xmlns:p14="http://schemas.microsoft.com/office/powerpoint/2010/main" val="662618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6240424" cy="361725"/>
          </a:xfrm>
        </p:spPr>
        <p:txBody>
          <a:bodyPr/>
          <a:lstStyle/>
          <a:p>
            <a:r>
              <a:rPr lang="es-ES" dirty="0"/>
              <a:t>Datos de vuelos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8F6699-23B5-FF2E-4C5C-E2CB21487FDE}"/>
              </a:ext>
            </a:extLst>
          </p:cNvPr>
          <p:cNvSpPr txBox="1"/>
          <p:nvPr/>
        </p:nvSpPr>
        <p:spPr>
          <a:xfrm>
            <a:off x="1422398" y="1922533"/>
            <a:ext cx="998115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Almacenar datos de vuelos ejecutando openSkyDataSaver.js con node.js para ejecuciones de la aplicación en modo asíncrono.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4EE2D-2FB4-0346-0E3C-13865D2E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8" y="2811189"/>
            <a:ext cx="6698437" cy="34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Marcador de contenido 22" descr="Diagrama&#10;&#10;Descripción generada automáticamente">
            <a:extLst>
              <a:ext uri="{FF2B5EF4-FFF2-40B4-BE49-F238E27FC236}">
                <a16:creationId xmlns:a16="http://schemas.microsoft.com/office/drawing/2014/main" id="{95C43063-659F-16DA-F7CA-D1C341CA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6245"/>
            <a:ext cx="5443577" cy="555295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Mapa De Tecnologías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B7B154-0FE1-4A79-C7D0-ABD10F867609}"/>
              </a:ext>
            </a:extLst>
          </p:cNvPr>
          <p:cNvSpPr txBox="1"/>
          <p:nvPr/>
        </p:nvSpPr>
        <p:spPr>
          <a:xfrm>
            <a:off x="1299808" y="1866584"/>
            <a:ext cx="4496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Entornos de ejecución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Escritorio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Móvil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Gafas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Entrada de 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geoespaciales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Datos ADS-B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055A175D-28BD-BCD5-180B-58B88DAC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5742027"/>
            <a:ext cx="1307995" cy="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grama Copérnico - Wikipedia, la enciclopedia libre">
            <a:extLst>
              <a:ext uri="{FF2B5EF4-FFF2-40B4-BE49-F238E27FC236}">
                <a16:creationId xmlns:a16="http://schemas.microsoft.com/office/drawing/2014/main" id="{2D6AF268-1F8C-E706-C7F2-DF411937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2" y="4565686"/>
            <a:ext cx="1143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Overpass API - OpenStreetMap Wiki">
            <a:extLst>
              <a:ext uri="{FF2B5EF4-FFF2-40B4-BE49-F238E27FC236}">
                <a16:creationId xmlns:a16="http://schemas.microsoft.com/office/drawing/2014/main" id="{C4B68764-CA98-2FB5-B2D4-A6C069AD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654" y="4501067"/>
            <a:ext cx="1370848" cy="54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22027CFC-1A38-D3B2-FFE9-B5073F769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00" y="4500279"/>
            <a:ext cx="963726" cy="5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Contexto y motivación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026" name="Picture 2" descr="evolucion de la realidad virtual sensorama">
            <a:extLst>
              <a:ext uri="{FF2B5EF4-FFF2-40B4-BE49-F238E27FC236}">
                <a16:creationId xmlns:a16="http://schemas.microsoft.com/office/drawing/2014/main" id="{B7E2EDFA-7B3D-940E-0022-DAE75EF2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68" y="2061900"/>
            <a:ext cx="1398954" cy="178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85E8B7B-4BDB-9C86-AAC5-E85E1E471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12" y="2425197"/>
            <a:ext cx="1973889" cy="142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culus Quest 2 - Gafas de realidad virtual, 64 GB : Amazon.es: Videojuegos">
            <a:extLst>
              <a:ext uri="{FF2B5EF4-FFF2-40B4-BE49-F238E27FC236}">
                <a16:creationId xmlns:a16="http://schemas.microsoft.com/office/drawing/2014/main" id="{F2AB21A1-B1B9-0747-5CAC-52A504BB2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4580242"/>
            <a:ext cx="3519086" cy="175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Vision Pro: la nueva era de Apple arranca con unas bestiales gafas de realidad mixta&#10;">
            <a:extLst>
              <a:ext uri="{FF2B5EF4-FFF2-40B4-BE49-F238E27FC236}">
                <a16:creationId xmlns:a16="http://schemas.microsoft.com/office/drawing/2014/main" id="{87B6375A-7311-EE6C-66CE-D6D09113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664" y="4772953"/>
            <a:ext cx="2607485" cy="14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eta Quest 3 llega este año y presentamos precios más bajos y mejoras para  Quest 2 | Acerca de Meta">
            <a:extLst>
              <a:ext uri="{FF2B5EF4-FFF2-40B4-BE49-F238E27FC236}">
                <a16:creationId xmlns:a16="http://schemas.microsoft.com/office/drawing/2014/main" id="{CB8D8218-28F6-9AEB-B783-79B32CF6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52" y="4772952"/>
            <a:ext cx="2588124" cy="146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791E53-F571-C4EA-3839-43D716573CD3}"/>
              </a:ext>
            </a:extLst>
          </p:cNvPr>
          <p:cNvSpPr txBox="1"/>
          <p:nvPr/>
        </p:nvSpPr>
        <p:spPr>
          <a:xfrm>
            <a:off x="3549785" y="2042402"/>
            <a:ext cx="2801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1838</a:t>
            </a:r>
            <a:r>
              <a:rPr lang="es-ES" sz="1200" dirty="0"/>
              <a:t> </a:t>
            </a:r>
            <a:r>
              <a:rPr lang="es-ES" sz="1200" b="0" i="0" dirty="0">
                <a:effectLst/>
                <a:latin typeface="Proxima Nova"/>
              </a:rPr>
              <a:t>Charles Wheatstone comenzó sus estudios de la visión binocular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C10735-49F0-2FA6-1871-80B7931F5077}"/>
              </a:ext>
            </a:extLst>
          </p:cNvPr>
          <p:cNvSpPr txBox="1"/>
          <p:nvPr/>
        </p:nvSpPr>
        <p:spPr>
          <a:xfrm>
            <a:off x="2205269" y="4421698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2020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Quest</a:t>
            </a:r>
            <a:r>
              <a:rPr lang="es-ES" sz="1200" dirty="0"/>
              <a:t> 2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D54745E-660B-35F2-9145-9DACC04866C2}"/>
              </a:ext>
            </a:extLst>
          </p:cNvPr>
          <p:cNvSpPr txBox="1"/>
          <p:nvPr/>
        </p:nvSpPr>
        <p:spPr>
          <a:xfrm>
            <a:off x="5978274" y="4415657"/>
            <a:ext cx="2078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Meta </a:t>
            </a:r>
            <a:r>
              <a:rPr lang="es-ES" sz="1200" dirty="0" err="1"/>
              <a:t>Quest</a:t>
            </a:r>
            <a:r>
              <a:rPr lang="es-ES" sz="1200" dirty="0"/>
              <a:t> 3</a:t>
            </a:r>
            <a:endParaRPr lang="es-ES" sz="1200" b="0" i="0" dirty="0">
              <a:effectLst/>
              <a:latin typeface="Proxima Nova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7D3E0E8-1E38-9C28-7E4F-770521F2D24D}"/>
              </a:ext>
            </a:extLst>
          </p:cNvPr>
          <p:cNvSpPr txBox="1"/>
          <p:nvPr/>
        </p:nvSpPr>
        <p:spPr>
          <a:xfrm>
            <a:off x="9166068" y="2678062"/>
            <a:ext cx="2078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2012</a:t>
            </a:r>
            <a:r>
              <a:rPr lang="es-ES" sz="1200" dirty="0"/>
              <a:t> </a:t>
            </a:r>
            <a:r>
              <a:rPr lang="es-ES" sz="1200" dirty="0" err="1"/>
              <a:t>Oculus</a:t>
            </a:r>
            <a:r>
              <a:rPr lang="es-ES" sz="1200" dirty="0"/>
              <a:t> </a:t>
            </a:r>
            <a:r>
              <a:rPr lang="es-ES" sz="1200" dirty="0" err="1"/>
              <a:t>Development</a:t>
            </a:r>
            <a:r>
              <a:rPr lang="es-ES" sz="1200" dirty="0"/>
              <a:t> Kit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E8FCDAB-8D09-E45C-3FB4-47412697861F}"/>
              </a:ext>
            </a:extLst>
          </p:cNvPr>
          <p:cNvSpPr txBox="1"/>
          <p:nvPr/>
        </p:nvSpPr>
        <p:spPr>
          <a:xfrm>
            <a:off x="9366933" y="4441742"/>
            <a:ext cx="182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/>
              <a:t>2023</a:t>
            </a:r>
            <a:r>
              <a:rPr lang="es-ES" sz="1200" dirty="0"/>
              <a:t> Apple </a:t>
            </a:r>
            <a:r>
              <a:rPr lang="es-ES" sz="1200" dirty="0" err="1"/>
              <a:t>Vision</a:t>
            </a:r>
            <a:r>
              <a:rPr lang="es-ES" sz="1200" dirty="0"/>
              <a:t> Pro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FE0730-1005-39A0-2DB5-864AB8A7B46C}"/>
              </a:ext>
            </a:extLst>
          </p:cNvPr>
          <p:cNvSpPr txBox="1"/>
          <p:nvPr/>
        </p:nvSpPr>
        <p:spPr>
          <a:xfrm>
            <a:off x="3549785" y="2535350"/>
            <a:ext cx="30587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effectLst/>
                <a:latin typeface="Proxima Nova"/>
              </a:rPr>
              <a:t>Estereoscopio: una serie de imágenes planas de un mismo objeto (pero tomadas de diferentes ángulos) que al combinarse y mostrarse individualmente a cada uno de nuestros ojos crean la ilusión de un ambiente 3D dando sensación de profundidad.</a:t>
            </a:r>
            <a:endParaRPr lang="es-ES" sz="12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C3352CC-8BB0-8A8B-BB89-E935C86F3F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4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5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457CDA3-E725-1EFD-7000-D79D46ACCC28}"/>
              </a:ext>
            </a:extLst>
          </p:cNvPr>
          <p:cNvSpPr txBox="1"/>
          <p:nvPr/>
        </p:nvSpPr>
        <p:spPr>
          <a:xfrm>
            <a:off x="1422400" y="1508760"/>
            <a:ext cx="897128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Punto de entrada de la aplicación, es la tecnología que multiplataforma que actúa como lenguaje base para unir las tecnologías de la aplicación.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Permite crear etiquetas personalizadas (A-</a:t>
            </a:r>
            <a:r>
              <a:rPr lang="es-ES" dirty="0" err="1"/>
              <a:t>Frame</a:t>
            </a:r>
            <a:r>
              <a:rPr lang="es-ES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JavaScript de forma nativa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WebGL</a:t>
            </a:r>
            <a:r>
              <a:rPr lang="es-ES" dirty="0"/>
              <a:t> de forma nativa para renderizar gráficos 3D a través de OpenGL.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Ejecuta </a:t>
            </a:r>
            <a:r>
              <a:rPr lang="es-ES" dirty="0" err="1"/>
              <a:t>WebXR</a:t>
            </a:r>
            <a:r>
              <a:rPr lang="es-ES" dirty="0"/>
              <a:t> de forma nativa para crear experiencias de realidad virtual</a:t>
            </a:r>
          </a:p>
        </p:txBody>
      </p:sp>
    </p:spTree>
    <p:extLst>
      <p:ext uri="{BB962C8B-B14F-4D97-AF65-F5344CB8AC3E}">
        <p14:creationId xmlns:p14="http://schemas.microsoft.com/office/powerpoint/2010/main" val="34170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291DCB-3F71-03EE-B860-BBC1DC359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"/>
          <a:stretch/>
        </p:blipFill>
        <p:spPr>
          <a:xfrm>
            <a:off x="1422399" y="1950244"/>
            <a:ext cx="8064434" cy="37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78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185050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Construcción De Escenas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2" name="Subtítulo 4">
            <a:extLst>
              <a:ext uri="{FF2B5EF4-FFF2-40B4-BE49-F238E27FC236}">
                <a16:creationId xmlns:a16="http://schemas.microsoft.com/office/drawing/2014/main" id="{C826493E-E382-4109-D088-7D6CADABBC9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22399" y="1176788"/>
            <a:ext cx="7434434" cy="361725"/>
          </a:xfrm>
        </p:spPr>
        <p:txBody>
          <a:bodyPr/>
          <a:lstStyle/>
          <a:p>
            <a:r>
              <a:rPr lang="es-ES" dirty="0"/>
              <a:t>Generación del fichero de configuración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37828F-4EDE-3C63-D577-49F6AD91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"/>
          <a:stretch/>
        </p:blipFill>
        <p:spPr>
          <a:xfrm>
            <a:off x="1422399" y="1916907"/>
            <a:ext cx="8445501" cy="38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0554859-23C5-A323-A98A-32DBF65B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10419457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Tecnologías Relacionadas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4671E7F-D160-324B-7A64-9594FE7CBA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19" name="Imagen 18" descr="Imagen que contiene lego&#10;&#10;Descripción generada automáticamente">
            <a:extLst>
              <a:ext uri="{FF2B5EF4-FFF2-40B4-BE49-F238E27FC236}">
                <a16:creationId xmlns:a16="http://schemas.microsoft.com/office/drawing/2014/main" id="{E0FDEAC8-1BF8-4045-B0C2-EFBA831A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36877" y="3225702"/>
            <a:ext cx="866607" cy="772086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A808CB7B-AA64-4B62-92B7-29978EA4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76" y="1629375"/>
            <a:ext cx="1415689" cy="816301"/>
          </a:xfrm>
          <a:prstGeom prst="rect">
            <a:avLst/>
          </a:prstGeom>
        </p:spPr>
      </p:pic>
      <p:pic>
        <p:nvPicPr>
          <p:cNvPr id="21" name="Imagen 20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316C2364-ECAD-4818-94C4-BC8AE900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18" y="1635049"/>
            <a:ext cx="1440907" cy="804953"/>
          </a:xfrm>
          <a:prstGeom prst="rect">
            <a:avLst/>
          </a:prstGeom>
        </p:spPr>
      </p:pic>
      <p:pic>
        <p:nvPicPr>
          <p:cNvPr id="22" name="Imagen 21" descr="Imagen que contiene Forma&#10;&#10;Descripción generada automáticamente">
            <a:extLst>
              <a:ext uri="{FF2B5EF4-FFF2-40B4-BE49-F238E27FC236}">
                <a16:creationId xmlns:a16="http://schemas.microsoft.com/office/drawing/2014/main" id="{8980481E-EFCB-435C-9702-B779C0330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31" y="3292902"/>
            <a:ext cx="1247327" cy="637686"/>
          </a:xfrm>
          <a:prstGeom prst="rect">
            <a:avLst/>
          </a:prstGeom>
        </p:spPr>
      </p:pic>
      <p:pic>
        <p:nvPicPr>
          <p:cNvPr id="23" name="Imagen 2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406905E-CE05-46E2-A133-171E7A5E2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614" y="1744957"/>
            <a:ext cx="1415689" cy="585137"/>
          </a:xfrm>
          <a:prstGeom prst="rect">
            <a:avLst/>
          </a:prstGeom>
        </p:spPr>
      </p:pic>
      <p:pic>
        <p:nvPicPr>
          <p:cNvPr id="24" name="Gráfico 8">
            <a:extLst>
              <a:ext uri="{FF2B5EF4-FFF2-40B4-BE49-F238E27FC236}">
                <a16:creationId xmlns:a16="http://schemas.microsoft.com/office/drawing/2014/main" id="{78926079-424D-448A-8CBA-9212C2E67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400" y="3386346"/>
            <a:ext cx="1788912" cy="45079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AEBECF0-B0C7-4285-97F4-6CB81D0B41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253" y="4808841"/>
            <a:ext cx="1469781" cy="80495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D6B0EEB-29B5-4F2E-AE17-F242A11105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5633" y="5045892"/>
            <a:ext cx="780117" cy="330850"/>
          </a:xfrm>
          <a:prstGeom prst="rect">
            <a:avLst/>
          </a:prstGeom>
        </p:spPr>
      </p:pic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1136D821-48B9-4024-AD9E-D1FA7106F9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2143" y="1556046"/>
            <a:ext cx="962924" cy="962959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49DFC7ED-1E65-0D58-469E-31A7D7C4D8F6}"/>
              </a:ext>
            </a:extLst>
          </p:cNvPr>
          <p:cNvSpPr txBox="1"/>
          <p:nvPr/>
        </p:nvSpPr>
        <p:spPr>
          <a:xfrm>
            <a:off x="1585985" y="1775915"/>
            <a:ext cx="139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 Black" panose="020B0A04020102020204" pitchFamily="34" charset="0"/>
              </a:rPr>
              <a:t>ADS-B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34C8B1-F3D3-F24A-1A64-C1B82C23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19" y="1740413"/>
            <a:ext cx="1801373" cy="5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11DEAE-EA01-F1C0-06AE-6AF8CAAF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03" y="3263842"/>
            <a:ext cx="1137451" cy="69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2534E45-C381-B051-523D-846AAD07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173" y="3370389"/>
            <a:ext cx="1821554" cy="4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3019F05-AEBC-8B3E-58F9-588BD5B6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45" y="3210533"/>
            <a:ext cx="726268" cy="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bservación de la Tierra con Google Earth Engine - UNIGIS">
            <a:extLst>
              <a:ext uri="{FF2B5EF4-FFF2-40B4-BE49-F238E27FC236}">
                <a16:creationId xmlns:a16="http://schemas.microsoft.com/office/drawing/2014/main" id="{B8DE777D-5750-A816-BD26-8A78F2B48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52" y="4729559"/>
            <a:ext cx="1688563" cy="96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verpass API - OpenStreetMap Wiki">
            <a:extLst>
              <a:ext uri="{FF2B5EF4-FFF2-40B4-BE49-F238E27FC236}">
                <a16:creationId xmlns:a16="http://schemas.microsoft.com/office/drawing/2014/main" id="{4F400734-9BEE-F054-C2A3-4190A55A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75" y="4815914"/>
            <a:ext cx="1977018" cy="79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C80A07F-C8FF-BCE0-4E03-B5E9830C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94" y="4752378"/>
            <a:ext cx="917879" cy="9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F57BE9B-2199-EB07-9AA7-0FC2212AF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08" y="4821259"/>
            <a:ext cx="780117" cy="7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801B73C2-A589-EC10-3520-761DD76E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61" y="3192251"/>
            <a:ext cx="2662310" cy="328639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1" y="558801"/>
            <a:ext cx="7832694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ADS-B </a:t>
            </a:r>
            <a:r>
              <a:rPr lang="es-ES" sz="1600" dirty="0">
                <a:solidFill>
                  <a:srgbClr val="FF0000"/>
                </a:solidFill>
              </a:rPr>
              <a:t>(</a:t>
            </a:r>
            <a:r>
              <a:rPr lang="es-ES" sz="1600" dirty="0" err="1">
                <a:solidFill>
                  <a:srgbClr val="FF0000"/>
                </a:solidFill>
              </a:rPr>
              <a:t>Automatic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Dependent</a:t>
            </a:r>
            <a:r>
              <a:rPr lang="es-ES" sz="1600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Surveillance</a:t>
            </a:r>
            <a:r>
              <a:rPr lang="es-ES" sz="1600" dirty="0">
                <a:solidFill>
                  <a:srgbClr val="FF0000"/>
                </a:solidFill>
              </a:rPr>
              <a:t> Broadcast)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059A51-BB92-2D2F-CA8D-BBE7869F5CCE}"/>
              </a:ext>
            </a:extLst>
          </p:cNvPr>
          <p:cNvSpPr txBox="1"/>
          <p:nvPr/>
        </p:nvSpPr>
        <p:spPr>
          <a:xfrm>
            <a:off x="1606609" y="1580972"/>
            <a:ext cx="5941157" cy="337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Transmite de manera automática periódicamente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Depende del transpondedor y de los sensores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Permite el seguimiento control de la aeronave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Difusión de los datos a través de señales de radiofrecuencia en abierto y en todas direcciones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Emite en la banda de los 1090Mhz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Usan modulación digital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Existe tres tipos de transpondedor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C95374-7319-010E-15CB-7163E0E7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486" y="3428999"/>
            <a:ext cx="3879273" cy="3102403"/>
          </a:xfrm>
          <a:prstGeom prst="rect">
            <a:avLst/>
          </a:prstGeom>
        </p:spPr>
      </p:pic>
      <p:pic>
        <p:nvPicPr>
          <p:cNvPr id="6" name="Picture 2" descr="Assembled components">
            <a:extLst>
              <a:ext uri="{FF2B5EF4-FFF2-40B4-BE49-F238E27FC236}">
                <a16:creationId xmlns:a16="http://schemas.microsoft.com/office/drawing/2014/main" id="{EA7DD509-EAE3-C579-8F12-C5F122B2D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000" y="1173849"/>
            <a:ext cx="2229886" cy="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8FB9C75-5369-D406-BD95-B0C4CC271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2" r="6762" b="15363"/>
          <a:stretch/>
        </p:blipFill>
        <p:spPr bwMode="auto">
          <a:xfrm>
            <a:off x="9418000" y="2218592"/>
            <a:ext cx="2228785" cy="10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5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E93A1B-F9CB-C3E2-4F2B-9CE4D342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380491"/>
            <a:ext cx="9431066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9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FF67D6C-A177-8AD1-863F-DF6F8B63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HTML5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0326BBE-8416-C08F-02FE-4E71983754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4BF432-54DC-BDE5-AB64-B501400E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846626"/>
            <a:ext cx="9554908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E3DC0E-8B4D-103F-21EC-228C5FAF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558801"/>
            <a:ext cx="7645399" cy="615950"/>
          </a:xfrm>
        </p:spPr>
        <p:txBody>
          <a:bodyPr>
            <a:normAutofit fontScale="90000"/>
          </a:bodyPr>
          <a:lstStyle/>
          <a:p>
            <a:r>
              <a:rPr lang="es-ES" dirty="0"/>
              <a:t>Resultados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E7D8322-F0E4-2E4B-3717-02143FA3D4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22400" y="6408077"/>
            <a:ext cx="5521862" cy="184666"/>
          </a:xfrm>
        </p:spPr>
        <p:txBody>
          <a:bodyPr/>
          <a:lstStyle/>
          <a:p>
            <a:r>
              <a:rPr lang="es-ES" dirty="0"/>
              <a:t>ESCUELA DE INGENIERÍA DE FUENLABRADA</a:t>
            </a: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3991B8C-71CF-A04C-4A9A-95DCA3A6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585239"/>
            <a:ext cx="3753443" cy="1747292"/>
          </a:xfrm>
          <a:prstGeom prst="rect">
            <a:avLst/>
          </a:prstGeom>
        </p:spPr>
      </p:pic>
      <p:pic>
        <p:nvPicPr>
          <p:cNvPr id="12" name="Imagen 11" descr="Imagen que contiene tabla, agua, paraguas, hombre&#10;&#10;Descripción generada automáticamente">
            <a:extLst>
              <a:ext uri="{FF2B5EF4-FFF2-40B4-BE49-F238E27FC236}">
                <a16:creationId xmlns:a16="http://schemas.microsoft.com/office/drawing/2014/main" id="{7D0ADF29-93C6-D341-C193-92026A0DF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3525470"/>
            <a:ext cx="2946385" cy="2671536"/>
          </a:xfrm>
          <a:prstGeom prst="rect">
            <a:avLst/>
          </a:prstGeom>
        </p:spPr>
      </p:pic>
      <p:pic>
        <p:nvPicPr>
          <p:cNvPr id="14" name="Imagen 13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77A2C7EF-BEFE-D24E-9B8B-8790FF79D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69" y="2076914"/>
            <a:ext cx="4910667" cy="3429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660D72A-C2A9-032D-1355-45C1C7B66E7E}"/>
              </a:ext>
            </a:extLst>
          </p:cNvPr>
          <p:cNvSpPr txBox="1"/>
          <p:nvPr/>
        </p:nvSpPr>
        <p:spPr>
          <a:xfrm>
            <a:off x="8354560" y="158523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Escritorio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393EF51-3756-5D44-8A29-D839693D982B}"/>
              </a:ext>
            </a:extLst>
          </p:cNvPr>
          <p:cNvSpPr txBox="1"/>
          <p:nvPr/>
        </p:nvSpPr>
        <p:spPr>
          <a:xfrm>
            <a:off x="5245099" y="158523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Móvil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F8A9296-66E5-BEF8-6E87-875F27CD503F}"/>
              </a:ext>
            </a:extLst>
          </p:cNvPr>
          <p:cNvSpPr txBox="1"/>
          <p:nvPr/>
        </p:nvSpPr>
        <p:spPr>
          <a:xfrm>
            <a:off x="4423747" y="352547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Gafas </a:t>
            </a:r>
            <a:r>
              <a:rPr lang="es-ES" b="1" dirty="0" err="1"/>
              <a:t>Oculus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7088088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URJC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CB0017"/>
      </a:accent2>
      <a:accent3>
        <a:srgbClr val="E65B56"/>
      </a:accent3>
      <a:accent4>
        <a:srgbClr val="941011"/>
      </a:accent4>
      <a:accent5>
        <a:srgbClr val="C0C0C0"/>
      </a:accent5>
      <a:accent6>
        <a:srgbClr val="999998"/>
      </a:accent6>
      <a:hlink>
        <a:srgbClr val="CB0017"/>
      </a:hlink>
      <a:folHlink>
        <a:srgbClr val="CB001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URJC - v2" id="{504B3BCA-26E5-4195-9B8F-1CC446008E6E}" vid="{CEE97C2D-F4CA-4E67-82DA-124DC9603F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1822</TotalTime>
  <Words>1440</Words>
  <Application>Microsoft Office PowerPoint</Application>
  <PresentationFormat>Panorámica</PresentationFormat>
  <Paragraphs>230</Paragraphs>
  <Slides>46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46</vt:i4>
      </vt:variant>
    </vt:vector>
  </HeadingPairs>
  <TitlesOfParts>
    <vt:vector size="51" baseType="lpstr">
      <vt:lpstr>Arial</vt:lpstr>
      <vt:lpstr>Arial Black</vt:lpstr>
      <vt:lpstr>NimbusRomNo9L-Regu</vt:lpstr>
      <vt:lpstr>Proxima Nova</vt:lpstr>
      <vt:lpstr>Tema de Office</vt:lpstr>
      <vt:lpstr>VISUALIZACIÓN EN REALIDAD VIRTUAL DE DATOS AERONÁUTICOS CON CONTEXTO GEOESPACIAL</vt:lpstr>
      <vt:lpstr>Contexto</vt:lpstr>
      <vt:lpstr>Objetivos</vt:lpstr>
      <vt:lpstr>A-Frame y Three.js</vt:lpstr>
      <vt:lpstr>Tecnologías Relacionadas</vt:lpstr>
      <vt:lpstr>ADS-B (Automatic Dependent Surveillance Broadcast)</vt:lpstr>
      <vt:lpstr>HTML5</vt:lpstr>
      <vt:lpstr>HTML5</vt:lpstr>
      <vt:lpstr>Resultados</vt:lpstr>
      <vt:lpstr>Proceso de desarrollo</vt:lpstr>
      <vt:lpstr>Diseño e Implementación</vt:lpstr>
      <vt:lpstr>Diseño e Implementación</vt:lpstr>
      <vt:lpstr>Gestor principal de la escena</vt:lpstr>
      <vt:lpstr>Datos de vuelos</vt:lpstr>
      <vt:lpstr>Movimiento fluido de aviones</vt:lpstr>
      <vt:lpstr>Gestión de la configuración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Sistema de información geográfica</vt:lpstr>
      <vt:lpstr>Gestor del terreno</vt:lpstr>
      <vt:lpstr>Gestor del terreno</vt:lpstr>
      <vt:lpstr>Gestor del terreno</vt:lpstr>
      <vt:lpstr>Gestor del terreno</vt:lpstr>
      <vt:lpstr>Gestor del terreno</vt:lpstr>
      <vt:lpstr>GUI</vt:lpstr>
      <vt:lpstr>GUI</vt:lpstr>
      <vt:lpstr>GUI</vt:lpstr>
      <vt:lpstr>GUI</vt:lpstr>
      <vt:lpstr>GUI</vt:lpstr>
      <vt:lpstr>GUI</vt:lpstr>
      <vt:lpstr>GUI</vt:lpstr>
      <vt:lpstr>GUI</vt:lpstr>
      <vt:lpstr>GUI</vt:lpstr>
      <vt:lpstr>Construcción De Escenas</vt:lpstr>
      <vt:lpstr>Componentes Reutilizables</vt:lpstr>
      <vt:lpstr>Trabajos Futuros</vt:lpstr>
      <vt:lpstr>Conclusiones</vt:lpstr>
      <vt:lpstr>Presentación de PowerPoint</vt:lpstr>
      <vt:lpstr>Construcción De Escenas</vt:lpstr>
      <vt:lpstr>Mapa De Tecnologías</vt:lpstr>
      <vt:lpstr>Contexto y motivación</vt:lpstr>
      <vt:lpstr>HTML5</vt:lpstr>
      <vt:lpstr>Construcción De Escenas</vt:lpstr>
      <vt:lpstr>Construcción De Escenas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EN REALIDAD VIRTUAL DE DATOS AERONÁUTICOS CON CONTEXTO GEOESPACIAL</dc:title>
  <dc:creator>Victor Jesus Temprano Hernandez</dc:creator>
  <cp:lastModifiedBy>Victor Jesus Temprano Hernandez</cp:lastModifiedBy>
  <cp:revision>75</cp:revision>
  <dcterms:created xsi:type="dcterms:W3CDTF">2023-07-11T19:19:39Z</dcterms:created>
  <dcterms:modified xsi:type="dcterms:W3CDTF">2023-07-17T16:30:58Z</dcterms:modified>
</cp:coreProperties>
</file>